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4" d="100"/>
          <a:sy n="104" d="100"/>
        </p:scale>
        <p:origin x="7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FE27D-6602-E2DD-F799-901652051C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D0BBCF3-B130-F78A-EA4D-1EBBB0CACB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384D28A-5E2E-8AF1-298F-266A2DE0D6AA}"/>
              </a:ext>
            </a:extLst>
          </p:cNvPr>
          <p:cNvSpPr>
            <a:spLocks noGrp="1"/>
          </p:cNvSpPr>
          <p:nvPr>
            <p:ph type="dt" sz="half" idx="10"/>
          </p:nvPr>
        </p:nvSpPr>
        <p:spPr/>
        <p:txBody>
          <a:bodyPr/>
          <a:lstStyle/>
          <a:p>
            <a:fld id="{15AA8D3E-10B3-402A-91DD-F6D42F5A5C51}" type="datetimeFigureOut">
              <a:rPr lang="en-IN" smtClean="0"/>
              <a:t>08-06-2024</a:t>
            </a:fld>
            <a:endParaRPr lang="en-IN"/>
          </a:p>
        </p:txBody>
      </p:sp>
      <p:sp>
        <p:nvSpPr>
          <p:cNvPr id="5" name="Footer Placeholder 4">
            <a:extLst>
              <a:ext uri="{FF2B5EF4-FFF2-40B4-BE49-F238E27FC236}">
                <a16:creationId xmlns:a16="http://schemas.microsoft.com/office/drawing/2014/main" id="{BA1B4FDD-0D4F-3FE2-9233-C8FDFCDEBB9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EBD57A8-3BB3-88EA-C4EB-40DCADF0BBE6}"/>
              </a:ext>
            </a:extLst>
          </p:cNvPr>
          <p:cNvSpPr>
            <a:spLocks noGrp="1"/>
          </p:cNvSpPr>
          <p:nvPr>
            <p:ph type="sldNum" sz="quarter" idx="12"/>
          </p:nvPr>
        </p:nvSpPr>
        <p:spPr/>
        <p:txBody>
          <a:bodyPr/>
          <a:lstStyle/>
          <a:p>
            <a:fld id="{E7828F4A-8525-4F4F-90B5-B656069B08EA}" type="slidenum">
              <a:rPr lang="en-IN" smtClean="0"/>
              <a:t>‹#›</a:t>
            </a:fld>
            <a:endParaRPr lang="en-IN"/>
          </a:p>
        </p:txBody>
      </p:sp>
    </p:spTree>
    <p:extLst>
      <p:ext uri="{BB962C8B-B14F-4D97-AF65-F5344CB8AC3E}">
        <p14:creationId xmlns:p14="http://schemas.microsoft.com/office/powerpoint/2010/main" val="3853201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09033-1204-D269-27CE-C4F0E0BD7AE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37BD1C8-21BA-6D39-FD69-F5BDB964B3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05EE498-3AD3-F9BC-C1A7-042B99320B7A}"/>
              </a:ext>
            </a:extLst>
          </p:cNvPr>
          <p:cNvSpPr>
            <a:spLocks noGrp="1"/>
          </p:cNvSpPr>
          <p:nvPr>
            <p:ph type="dt" sz="half" idx="10"/>
          </p:nvPr>
        </p:nvSpPr>
        <p:spPr/>
        <p:txBody>
          <a:bodyPr/>
          <a:lstStyle/>
          <a:p>
            <a:fld id="{15AA8D3E-10B3-402A-91DD-F6D42F5A5C51}" type="datetimeFigureOut">
              <a:rPr lang="en-IN" smtClean="0"/>
              <a:t>08-06-2024</a:t>
            </a:fld>
            <a:endParaRPr lang="en-IN"/>
          </a:p>
        </p:txBody>
      </p:sp>
      <p:sp>
        <p:nvSpPr>
          <p:cNvPr id="5" name="Footer Placeholder 4">
            <a:extLst>
              <a:ext uri="{FF2B5EF4-FFF2-40B4-BE49-F238E27FC236}">
                <a16:creationId xmlns:a16="http://schemas.microsoft.com/office/drawing/2014/main" id="{FD134496-C09F-E411-080D-AC8E1DE0BBC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5DA6556-EFBD-1385-7CA7-0603A0B6C84E}"/>
              </a:ext>
            </a:extLst>
          </p:cNvPr>
          <p:cNvSpPr>
            <a:spLocks noGrp="1"/>
          </p:cNvSpPr>
          <p:nvPr>
            <p:ph type="sldNum" sz="quarter" idx="12"/>
          </p:nvPr>
        </p:nvSpPr>
        <p:spPr/>
        <p:txBody>
          <a:bodyPr/>
          <a:lstStyle/>
          <a:p>
            <a:fld id="{E7828F4A-8525-4F4F-90B5-B656069B08EA}" type="slidenum">
              <a:rPr lang="en-IN" smtClean="0"/>
              <a:t>‹#›</a:t>
            </a:fld>
            <a:endParaRPr lang="en-IN"/>
          </a:p>
        </p:txBody>
      </p:sp>
    </p:spTree>
    <p:extLst>
      <p:ext uri="{BB962C8B-B14F-4D97-AF65-F5344CB8AC3E}">
        <p14:creationId xmlns:p14="http://schemas.microsoft.com/office/powerpoint/2010/main" val="1626268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68622C-940A-4830-2778-74F2F1F241B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8F7CA39-7038-A74F-4B0E-07163B7723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10FDEA4-7291-52E8-42E6-1A10B748CC70}"/>
              </a:ext>
            </a:extLst>
          </p:cNvPr>
          <p:cNvSpPr>
            <a:spLocks noGrp="1"/>
          </p:cNvSpPr>
          <p:nvPr>
            <p:ph type="dt" sz="half" idx="10"/>
          </p:nvPr>
        </p:nvSpPr>
        <p:spPr/>
        <p:txBody>
          <a:bodyPr/>
          <a:lstStyle/>
          <a:p>
            <a:fld id="{15AA8D3E-10B3-402A-91DD-F6D42F5A5C51}" type="datetimeFigureOut">
              <a:rPr lang="en-IN" smtClean="0"/>
              <a:t>08-06-2024</a:t>
            </a:fld>
            <a:endParaRPr lang="en-IN"/>
          </a:p>
        </p:txBody>
      </p:sp>
      <p:sp>
        <p:nvSpPr>
          <p:cNvPr id="5" name="Footer Placeholder 4">
            <a:extLst>
              <a:ext uri="{FF2B5EF4-FFF2-40B4-BE49-F238E27FC236}">
                <a16:creationId xmlns:a16="http://schemas.microsoft.com/office/drawing/2014/main" id="{6966AB5A-2682-C8E4-F607-1E1DE0B29A0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5264645-6C4F-F09F-1B15-656490363547}"/>
              </a:ext>
            </a:extLst>
          </p:cNvPr>
          <p:cNvSpPr>
            <a:spLocks noGrp="1"/>
          </p:cNvSpPr>
          <p:nvPr>
            <p:ph type="sldNum" sz="quarter" idx="12"/>
          </p:nvPr>
        </p:nvSpPr>
        <p:spPr/>
        <p:txBody>
          <a:bodyPr/>
          <a:lstStyle/>
          <a:p>
            <a:fld id="{E7828F4A-8525-4F4F-90B5-B656069B08EA}" type="slidenum">
              <a:rPr lang="en-IN" smtClean="0"/>
              <a:t>‹#›</a:t>
            </a:fld>
            <a:endParaRPr lang="en-IN"/>
          </a:p>
        </p:txBody>
      </p:sp>
    </p:spTree>
    <p:extLst>
      <p:ext uri="{BB962C8B-B14F-4D97-AF65-F5344CB8AC3E}">
        <p14:creationId xmlns:p14="http://schemas.microsoft.com/office/powerpoint/2010/main" val="4031690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DBA86-D050-B1CB-5AE4-CBA722712D3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C7253FE-F6D4-89F3-1509-7521B96AB3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955720F-BA70-8636-E4A8-20A2160F74C3}"/>
              </a:ext>
            </a:extLst>
          </p:cNvPr>
          <p:cNvSpPr>
            <a:spLocks noGrp="1"/>
          </p:cNvSpPr>
          <p:nvPr>
            <p:ph type="dt" sz="half" idx="10"/>
          </p:nvPr>
        </p:nvSpPr>
        <p:spPr/>
        <p:txBody>
          <a:bodyPr/>
          <a:lstStyle/>
          <a:p>
            <a:fld id="{15AA8D3E-10B3-402A-91DD-F6D42F5A5C51}" type="datetimeFigureOut">
              <a:rPr lang="en-IN" smtClean="0"/>
              <a:t>08-06-2024</a:t>
            </a:fld>
            <a:endParaRPr lang="en-IN"/>
          </a:p>
        </p:txBody>
      </p:sp>
      <p:sp>
        <p:nvSpPr>
          <p:cNvPr id="5" name="Footer Placeholder 4">
            <a:extLst>
              <a:ext uri="{FF2B5EF4-FFF2-40B4-BE49-F238E27FC236}">
                <a16:creationId xmlns:a16="http://schemas.microsoft.com/office/drawing/2014/main" id="{B72CA696-9A08-A212-1697-8EFD44BE309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23B216D-C26C-E955-621F-E024B8CFC378}"/>
              </a:ext>
            </a:extLst>
          </p:cNvPr>
          <p:cNvSpPr>
            <a:spLocks noGrp="1"/>
          </p:cNvSpPr>
          <p:nvPr>
            <p:ph type="sldNum" sz="quarter" idx="12"/>
          </p:nvPr>
        </p:nvSpPr>
        <p:spPr/>
        <p:txBody>
          <a:bodyPr/>
          <a:lstStyle/>
          <a:p>
            <a:fld id="{E7828F4A-8525-4F4F-90B5-B656069B08EA}" type="slidenum">
              <a:rPr lang="en-IN" smtClean="0"/>
              <a:t>‹#›</a:t>
            </a:fld>
            <a:endParaRPr lang="en-IN"/>
          </a:p>
        </p:txBody>
      </p:sp>
    </p:spTree>
    <p:extLst>
      <p:ext uri="{BB962C8B-B14F-4D97-AF65-F5344CB8AC3E}">
        <p14:creationId xmlns:p14="http://schemas.microsoft.com/office/powerpoint/2010/main" val="225858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BB80E-4768-ABFA-8316-B32B8AE34D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7B5DED3-E714-CF25-E293-AE398A141F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4928CB-6648-94FE-A791-388D84D3987A}"/>
              </a:ext>
            </a:extLst>
          </p:cNvPr>
          <p:cNvSpPr>
            <a:spLocks noGrp="1"/>
          </p:cNvSpPr>
          <p:nvPr>
            <p:ph type="dt" sz="half" idx="10"/>
          </p:nvPr>
        </p:nvSpPr>
        <p:spPr/>
        <p:txBody>
          <a:bodyPr/>
          <a:lstStyle/>
          <a:p>
            <a:fld id="{15AA8D3E-10B3-402A-91DD-F6D42F5A5C51}" type="datetimeFigureOut">
              <a:rPr lang="en-IN" smtClean="0"/>
              <a:t>08-06-2024</a:t>
            </a:fld>
            <a:endParaRPr lang="en-IN"/>
          </a:p>
        </p:txBody>
      </p:sp>
      <p:sp>
        <p:nvSpPr>
          <p:cNvPr id="5" name="Footer Placeholder 4">
            <a:extLst>
              <a:ext uri="{FF2B5EF4-FFF2-40B4-BE49-F238E27FC236}">
                <a16:creationId xmlns:a16="http://schemas.microsoft.com/office/drawing/2014/main" id="{3FBB3303-46EB-D7E3-B6D7-99CB9B0F63C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237AC5D-133D-A26C-9A23-9CD7623B2519}"/>
              </a:ext>
            </a:extLst>
          </p:cNvPr>
          <p:cNvSpPr>
            <a:spLocks noGrp="1"/>
          </p:cNvSpPr>
          <p:nvPr>
            <p:ph type="sldNum" sz="quarter" idx="12"/>
          </p:nvPr>
        </p:nvSpPr>
        <p:spPr/>
        <p:txBody>
          <a:bodyPr/>
          <a:lstStyle/>
          <a:p>
            <a:fld id="{E7828F4A-8525-4F4F-90B5-B656069B08EA}" type="slidenum">
              <a:rPr lang="en-IN" smtClean="0"/>
              <a:t>‹#›</a:t>
            </a:fld>
            <a:endParaRPr lang="en-IN"/>
          </a:p>
        </p:txBody>
      </p:sp>
    </p:spTree>
    <p:extLst>
      <p:ext uri="{BB962C8B-B14F-4D97-AF65-F5344CB8AC3E}">
        <p14:creationId xmlns:p14="http://schemas.microsoft.com/office/powerpoint/2010/main" val="3693728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4CABD-76A7-F6E7-A3AD-0B48E28EED8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F21408C-0D29-EBDB-6DF8-CCAC4EF7DB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31FAF00-1B7C-1022-3042-D22CB3F2BE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894A82E-53B9-C43F-50DD-51F95AFAF284}"/>
              </a:ext>
            </a:extLst>
          </p:cNvPr>
          <p:cNvSpPr>
            <a:spLocks noGrp="1"/>
          </p:cNvSpPr>
          <p:nvPr>
            <p:ph type="dt" sz="half" idx="10"/>
          </p:nvPr>
        </p:nvSpPr>
        <p:spPr/>
        <p:txBody>
          <a:bodyPr/>
          <a:lstStyle/>
          <a:p>
            <a:fld id="{15AA8D3E-10B3-402A-91DD-F6D42F5A5C51}" type="datetimeFigureOut">
              <a:rPr lang="en-IN" smtClean="0"/>
              <a:t>08-06-2024</a:t>
            </a:fld>
            <a:endParaRPr lang="en-IN"/>
          </a:p>
        </p:txBody>
      </p:sp>
      <p:sp>
        <p:nvSpPr>
          <p:cNvPr id="6" name="Footer Placeholder 5">
            <a:extLst>
              <a:ext uri="{FF2B5EF4-FFF2-40B4-BE49-F238E27FC236}">
                <a16:creationId xmlns:a16="http://schemas.microsoft.com/office/drawing/2014/main" id="{A0EBCDB6-0DEF-50AA-BB40-545D76FB1AE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889EA35-4B61-DCC8-B252-D933F18E50AB}"/>
              </a:ext>
            </a:extLst>
          </p:cNvPr>
          <p:cNvSpPr>
            <a:spLocks noGrp="1"/>
          </p:cNvSpPr>
          <p:nvPr>
            <p:ph type="sldNum" sz="quarter" idx="12"/>
          </p:nvPr>
        </p:nvSpPr>
        <p:spPr/>
        <p:txBody>
          <a:bodyPr/>
          <a:lstStyle/>
          <a:p>
            <a:fld id="{E7828F4A-8525-4F4F-90B5-B656069B08EA}" type="slidenum">
              <a:rPr lang="en-IN" smtClean="0"/>
              <a:t>‹#›</a:t>
            </a:fld>
            <a:endParaRPr lang="en-IN"/>
          </a:p>
        </p:txBody>
      </p:sp>
    </p:spTree>
    <p:extLst>
      <p:ext uri="{BB962C8B-B14F-4D97-AF65-F5344CB8AC3E}">
        <p14:creationId xmlns:p14="http://schemas.microsoft.com/office/powerpoint/2010/main" val="1425279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CB177-6C5D-81C0-E62A-C41D43FE249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7770D5A-A05D-179F-0715-D62CF6B70F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4548F0-2A5F-4138-17BD-ED61CD6E31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9FCE6CDD-BCFC-8153-D7A2-CC2A8F3092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E5D707F-7289-BB24-1B1A-02540478E3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3A7F2D5-9746-2F7F-BDBB-88147218A202}"/>
              </a:ext>
            </a:extLst>
          </p:cNvPr>
          <p:cNvSpPr>
            <a:spLocks noGrp="1"/>
          </p:cNvSpPr>
          <p:nvPr>
            <p:ph type="dt" sz="half" idx="10"/>
          </p:nvPr>
        </p:nvSpPr>
        <p:spPr/>
        <p:txBody>
          <a:bodyPr/>
          <a:lstStyle/>
          <a:p>
            <a:fld id="{15AA8D3E-10B3-402A-91DD-F6D42F5A5C51}" type="datetimeFigureOut">
              <a:rPr lang="en-IN" smtClean="0"/>
              <a:t>08-06-2024</a:t>
            </a:fld>
            <a:endParaRPr lang="en-IN"/>
          </a:p>
        </p:txBody>
      </p:sp>
      <p:sp>
        <p:nvSpPr>
          <p:cNvPr id="8" name="Footer Placeholder 7">
            <a:extLst>
              <a:ext uri="{FF2B5EF4-FFF2-40B4-BE49-F238E27FC236}">
                <a16:creationId xmlns:a16="http://schemas.microsoft.com/office/drawing/2014/main" id="{350CB799-CE55-E3B2-6746-90B310C64E8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AF6A0AE-C067-BB00-1C79-70EBE7CCBB62}"/>
              </a:ext>
            </a:extLst>
          </p:cNvPr>
          <p:cNvSpPr>
            <a:spLocks noGrp="1"/>
          </p:cNvSpPr>
          <p:nvPr>
            <p:ph type="sldNum" sz="quarter" idx="12"/>
          </p:nvPr>
        </p:nvSpPr>
        <p:spPr/>
        <p:txBody>
          <a:bodyPr/>
          <a:lstStyle/>
          <a:p>
            <a:fld id="{E7828F4A-8525-4F4F-90B5-B656069B08EA}" type="slidenum">
              <a:rPr lang="en-IN" smtClean="0"/>
              <a:t>‹#›</a:t>
            </a:fld>
            <a:endParaRPr lang="en-IN"/>
          </a:p>
        </p:txBody>
      </p:sp>
    </p:spTree>
    <p:extLst>
      <p:ext uri="{BB962C8B-B14F-4D97-AF65-F5344CB8AC3E}">
        <p14:creationId xmlns:p14="http://schemas.microsoft.com/office/powerpoint/2010/main" val="2670837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91113-4AC6-0C9A-91D3-726A03AE1DE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E6DF08F-1399-352A-DDE6-5A325102C643}"/>
              </a:ext>
            </a:extLst>
          </p:cNvPr>
          <p:cNvSpPr>
            <a:spLocks noGrp="1"/>
          </p:cNvSpPr>
          <p:nvPr>
            <p:ph type="dt" sz="half" idx="10"/>
          </p:nvPr>
        </p:nvSpPr>
        <p:spPr/>
        <p:txBody>
          <a:bodyPr/>
          <a:lstStyle/>
          <a:p>
            <a:fld id="{15AA8D3E-10B3-402A-91DD-F6D42F5A5C51}" type="datetimeFigureOut">
              <a:rPr lang="en-IN" smtClean="0"/>
              <a:t>08-06-2024</a:t>
            </a:fld>
            <a:endParaRPr lang="en-IN"/>
          </a:p>
        </p:txBody>
      </p:sp>
      <p:sp>
        <p:nvSpPr>
          <p:cNvPr id="4" name="Footer Placeholder 3">
            <a:extLst>
              <a:ext uri="{FF2B5EF4-FFF2-40B4-BE49-F238E27FC236}">
                <a16:creationId xmlns:a16="http://schemas.microsoft.com/office/drawing/2014/main" id="{EAC3B299-141E-4D17-18F6-4C6872B5CCB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AD9CB0B5-4FB0-A2FD-657E-1296AB8ADB4A}"/>
              </a:ext>
            </a:extLst>
          </p:cNvPr>
          <p:cNvSpPr>
            <a:spLocks noGrp="1"/>
          </p:cNvSpPr>
          <p:nvPr>
            <p:ph type="sldNum" sz="quarter" idx="12"/>
          </p:nvPr>
        </p:nvSpPr>
        <p:spPr/>
        <p:txBody>
          <a:bodyPr/>
          <a:lstStyle/>
          <a:p>
            <a:fld id="{E7828F4A-8525-4F4F-90B5-B656069B08EA}" type="slidenum">
              <a:rPr lang="en-IN" smtClean="0"/>
              <a:t>‹#›</a:t>
            </a:fld>
            <a:endParaRPr lang="en-IN"/>
          </a:p>
        </p:txBody>
      </p:sp>
    </p:spTree>
    <p:extLst>
      <p:ext uri="{BB962C8B-B14F-4D97-AF65-F5344CB8AC3E}">
        <p14:creationId xmlns:p14="http://schemas.microsoft.com/office/powerpoint/2010/main" val="1421917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8BCE2D-7F8E-0978-0F56-3EBBA75E3A18}"/>
              </a:ext>
            </a:extLst>
          </p:cNvPr>
          <p:cNvSpPr>
            <a:spLocks noGrp="1"/>
          </p:cNvSpPr>
          <p:nvPr>
            <p:ph type="dt" sz="half" idx="10"/>
          </p:nvPr>
        </p:nvSpPr>
        <p:spPr/>
        <p:txBody>
          <a:bodyPr/>
          <a:lstStyle/>
          <a:p>
            <a:fld id="{15AA8D3E-10B3-402A-91DD-F6D42F5A5C51}" type="datetimeFigureOut">
              <a:rPr lang="en-IN" smtClean="0"/>
              <a:t>08-06-2024</a:t>
            </a:fld>
            <a:endParaRPr lang="en-IN"/>
          </a:p>
        </p:txBody>
      </p:sp>
      <p:sp>
        <p:nvSpPr>
          <p:cNvPr id="3" name="Footer Placeholder 2">
            <a:extLst>
              <a:ext uri="{FF2B5EF4-FFF2-40B4-BE49-F238E27FC236}">
                <a16:creationId xmlns:a16="http://schemas.microsoft.com/office/drawing/2014/main" id="{63B80D1A-C573-435A-4E60-8E40DDC3F32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605833A2-B2FB-C853-B812-C353967E7F02}"/>
              </a:ext>
            </a:extLst>
          </p:cNvPr>
          <p:cNvSpPr>
            <a:spLocks noGrp="1"/>
          </p:cNvSpPr>
          <p:nvPr>
            <p:ph type="sldNum" sz="quarter" idx="12"/>
          </p:nvPr>
        </p:nvSpPr>
        <p:spPr/>
        <p:txBody>
          <a:bodyPr/>
          <a:lstStyle/>
          <a:p>
            <a:fld id="{E7828F4A-8525-4F4F-90B5-B656069B08EA}" type="slidenum">
              <a:rPr lang="en-IN" smtClean="0"/>
              <a:t>‹#›</a:t>
            </a:fld>
            <a:endParaRPr lang="en-IN"/>
          </a:p>
        </p:txBody>
      </p:sp>
    </p:spTree>
    <p:extLst>
      <p:ext uri="{BB962C8B-B14F-4D97-AF65-F5344CB8AC3E}">
        <p14:creationId xmlns:p14="http://schemas.microsoft.com/office/powerpoint/2010/main" val="3597586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9CA13-18F7-BE2A-BA88-68508F0863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36706A95-8115-8A3D-9065-40D00344E7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E91B3D8-43D2-9806-4BF9-82421694D1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7CE179-2BE1-9BF2-E3F5-316B51C5DBCA}"/>
              </a:ext>
            </a:extLst>
          </p:cNvPr>
          <p:cNvSpPr>
            <a:spLocks noGrp="1"/>
          </p:cNvSpPr>
          <p:nvPr>
            <p:ph type="dt" sz="half" idx="10"/>
          </p:nvPr>
        </p:nvSpPr>
        <p:spPr/>
        <p:txBody>
          <a:bodyPr/>
          <a:lstStyle/>
          <a:p>
            <a:fld id="{15AA8D3E-10B3-402A-91DD-F6D42F5A5C51}" type="datetimeFigureOut">
              <a:rPr lang="en-IN" smtClean="0"/>
              <a:t>08-06-2024</a:t>
            </a:fld>
            <a:endParaRPr lang="en-IN"/>
          </a:p>
        </p:txBody>
      </p:sp>
      <p:sp>
        <p:nvSpPr>
          <p:cNvPr id="6" name="Footer Placeholder 5">
            <a:extLst>
              <a:ext uri="{FF2B5EF4-FFF2-40B4-BE49-F238E27FC236}">
                <a16:creationId xmlns:a16="http://schemas.microsoft.com/office/drawing/2014/main" id="{BE956237-124D-DBC6-607F-6206E3C447B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DD6FF3D-8C53-F589-894E-B6FCD7B2586D}"/>
              </a:ext>
            </a:extLst>
          </p:cNvPr>
          <p:cNvSpPr>
            <a:spLocks noGrp="1"/>
          </p:cNvSpPr>
          <p:nvPr>
            <p:ph type="sldNum" sz="quarter" idx="12"/>
          </p:nvPr>
        </p:nvSpPr>
        <p:spPr/>
        <p:txBody>
          <a:bodyPr/>
          <a:lstStyle/>
          <a:p>
            <a:fld id="{E7828F4A-8525-4F4F-90B5-B656069B08EA}" type="slidenum">
              <a:rPr lang="en-IN" smtClean="0"/>
              <a:t>‹#›</a:t>
            </a:fld>
            <a:endParaRPr lang="en-IN"/>
          </a:p>
        </p:txBody>
      </p:sp>
    </p:spTree>
    <p:extLst>
      <p:ext uri="{BB962C8B-B14F-4D97-AF65-F5344CB8AC3E}">
        <p14:creationId xmlns:p14="http://schemas.microsoft.com/office/powerpoint/2010/main" val="84141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2CCD-0034-3692-EB76-0FB66D3C90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F98C08F-1855-260F-F383-446EF93FF3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CB9E634-ECAD-C7A0-58BA-668B6F673D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A42708-881B-03B5-F217-0C145EA40D6A}"/>
              </a:ext>
            </a:extLst>
          </p:cNvPr>
          <p:cNvSpPr>
            <a:spLocks noGrp="1"/>
          </p:cNvSpPr>
          <p:nvPr>
            <p:ph type="dt" sz="half" idx="10"/>
          </p:nvPr>
        </p:nvSpPr>
        <p:spPr/>
        <p:txBody>
          <a:bodyPr/>
          <a:lstStyle/>
          <a:p>
            <a:fld id="{15AA8D3E-10B3-402A-91DD-F6D42F5A5C51}" type="datetimeFigureOut">
              <a:rPr lang="en-IN" smtClean="0"/>
              <a:t>08-06-2024</a:t>
            </a:fld>
            <a:endParaRPr lang="en-IN"/>
          </a:p>
        </p:txBody>
      </p:sp>
      <p:sp>
        <p:nvSpPr>
          <p:cNvPr id="6" name="Footer Placeholder 5">
            <a:extLst>
              <a:ext uri="{FF2B5EF4-FFF2-40B4-BE49-F238E27FC236}">
                <a16:creationId xmlns:a16="http://schemas.microsoft.com/office/drawing/2014/main" id="{A6A537C2-9D34-4245-9FA6-1C68C164A5C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759D153-F209-6B81-9DB4-35AC8967657B}"/>
              </a:ext>
            </a:extLst>
          </p:cNvPr>
          <p:cNvSpPr>
            <a:spLocks noGrp="1"/>
          </p:cNvSpPr>
          <p:nvPr>
            <p:ph type="sldNum" sz="quarter" idx="12"/>
          </p:nvPr>
        </p:nvSpPr>
        <p:spPr/>
        <p:txBody>
          <a:bodyPr/>
          <a:lstStyle/>
          <a:p>
            <a:fld id="{E7828F4A-8525-4F4F-90B5-B656069B08EA}" type="slidenum">
              <a:rPr lang="en-IN" smtClean="0"/>
              <a:t>‹#›</a:t>
            </a:fld>
            <a:endParaRPr lang="en-IN"/>
          </a:p>
        </p:txBody>
      </p:sp>
    </p:spTree>
    <p:extLst>
      <p:ext uri="{BB962C8B-B14F-4D97-AF65-F5344CB8AC3E}">
        <p14:creationId xmlns:p14="http://schemas.microsoft.com/office/powerpoint/2010/main" val="372804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3AABE8-1244-ADBB-6F00-6952C3F2E9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FE261EB-C629-1EBC-4961-3CB820D1ED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3E39C56-93A3-278A-E4FA-5B693D67C0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AA8D3E-10B3-402A-91DD-F6D42F5A5C51}" type="datetimeFigureOut">
              <a:rPr lang="en-IN" smtClean="0"/>
              <a:t>08-06-2024</a:t>
            </a:fld>
            <a:endParaRPr lang="en-IN"/>
          </a:p>
        </p:txBody>
      </p:sp>
      <p:sp>
        <p:nvSpPr>
          <p:cNvPr id="5" name="Footer Placeholder 4">
            <a:extLst>
              <a:ext uri="{FF2B5EF4-FFF2-40B4-BE49-F238E27FC236}">
                <a16:creationId xmlns:a16="http://schemas.microsoft.com/office/drawing/2014/main" id="{19B008E9-9539-9D44-1041-3A7AD074B2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4699BB7-74F4-A97C-E37C-92CFD9261C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828F4A-8525-4F4F-90B5-B656069B08EA}" type="slidenum">
              <a:rPr lang="en-IN" smtClean="0"/>
              <a:t>‹#›</a:t>
            </a:fld>
            <a:endParaRPr lang="en-IN"/>
          </a:p>
        </p:txBody>
      </p:sp>
    </p:spTree>
    <p:extLst>
      <p:ext uri="{BB962C8B-B14F-4D97-AF65-F5344CB8AC3E}">
        <p14:creationId xmlns:p14="http://schemas.microsoft.com/office/powerpoint/2010/main" val="1438662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D6FFCA3-C659-3F3D-25E9-A3F7C3759CE9}"/>
              </a:ext>
            </a:extLst>
          </p:cNvPr>
          <p:cNvPicPr>
            <a:picLocks noChangeAspect="1"/>
          </p:cNvPicPr>
          <p:nvPr/>
        </p:nvPicPr>
        <p:blipFill>
          <a:blip r:embed="rId2"/>
          <a:stretch>
            <a:fillRect/>
          </a:stretch>
        </p:blipFill>
        <p:spPr>
          <a:xfrm>
            <a:off x="207590" y="92030"/>
            <a:ext cx="4282452" cy="6382661"/>
          </a:xfrm>
          <a:prstGeom prst="rect">
            <a:avLst/>
          </a:prstGeom>
          <a:ln>
            <a:solidFill>
              <a:schemeClr val="tx1">
                <a:lumMod val="95000"/>
                <a:lumOff val="5000"/>
              </a:schemeClr>
            </a:solidFill>
          </a:ln>
        </p:spPr>
      </p:pic>
      <p:pic>
        <p:nvPicPr>
          <p:cNvPr id="3" name="Picture 2">
            <a:extLst>
              <a:ext uri="{FF2B5EF4-FFF2-40B4-BE49-F238E27FC236}">
                <a16:creationId xmlns:a16="http://schemas.microsoft.com/office/drawing/2014/main" id="{C0E59FD0-79E6-5603-FF70-1AAD143204FD}"/>
              </a:ext>
            </a:extLst>
          </p:cNvPr>
          <p:cNvPicPr>
            <a:picLocks noChangeAspect="1"/>
          </p:cNvPicPr>
          <p:nvPr/>
        </p:nvPicPr>
        <p:blipFill>
          <a:blip r:embed="rId3"/>
          <a:stretch>
            <a:fillRect/>
          </a:stretch>
        </p:blipFill>
        <p:spPr>
          <a:xfrm>
            <a:off x="5600469" y="1126144"/>
            <a:ext cx="5923280" cy="4790440"/>
          </a:xfrm>
          <a:prstGeom prst="rect">
            <a:avLst/>
          </a:prstGeom>
          <a:ln>
            <a:solidFill>
              <a:schemeClr val="tx1">
                <a:lumMod val="95000"/>
                <a:lumOff val="5000"/>
              </a:schemeClr>
            </a:solidFill>
          </a:ln>
        </p:spPr>
      </p:pic>
      <p:sp>
        <p:nvSpPr>
          <p:cNvPr id="4" name="TextBox 3">
            <a:extLst>
              <a:ext uri="{FF2B5EF4-FFF2-40B4-BE49-F238E27FC236}">
                <a16:creationId xmlns:a16="http://schemas.microsoft.com/office/drawing/2014/main" id="{2D592E7E-B817-936E-A1AA-7EA87F342060}"/>
              </a:ext>
            </a:extLst>
          </p:cNvPr>
          <p:cNvSpPr txBox="1"/>
          <p:nvPr/>
        </p:nvSpPr>
        <p:spPr>
          <a:xfrm>
            <a:off x="4574201" y="349176"/>
            <a:ext cx="314036" cy="523220"/>
          </a:xfrm>
          <a:prstGeom prst="rect">
            <a:avLst/>
          </a:prstGeom>
          <a:noFill/>
        </p:spPr>
        <p:txBody>
          <a:bodyPr wrap="square" rtlCol="0">
            <a:spAutoFit/>
          </a:bodyPr>
          <a:lstStyle/>
          <a:p>
            <a:r>
              <a:rPr lang="en-IN" sz="2800" b="1" dirty="0">
                <a:solidFill>
                  <a:schemeClr val="accent2">
                    <a:lumMod val="50000"/>
                  </a:schemeClr>
                </a:solidFill>
                <a:latin typeface="Bahnschrift" panose="020B0502040204020203" pitchFamily="34" charset="0"/>
              </a:rPr>
              <a:t>1</a:t>
            </a:r>
          </a:p>
        </p:txBody>
      </p:sp>
      <p:sp>
        <p:nvSpPr>
          <p:cNvPr id="5" name="TextBox 4">
            <a:extLst>
              <a:ext uri="{FF2B5EF4-FFF2-40B4-BE49-F238E27FC236}">
                <a16:creationId xmlns:a16="http://schemas.microsoft.com/office/drawing/2014/main" id="{41A397D3-8019-A80C-D692-D52100637E31}"/>
              </a:ext>
            </a:extLst>
          </p:cNvPr>
          <p:cNvSpPr txBox="1"/>
          <p:nvPr/>
        </p:nvSpPr>
        <p:spPr>
          <a:xfrm>
            <a:off x="11670374" y="700158"/>
            <a:ext cx="314036" cy="523220"/>
          </a:xfrm>
          <a:prstGeom prst="rect">
            <a:avLst/>
          </a:prstGeom>
          <a:noFill/>
        </p:spPr>
        <p:txBody>
          <a:bodyPr wrap="square" rtlCol="0">
            <a:spAutoFit/>
          </a:bodyPr>
          <a:lstStyle/>
          <a:p>
            <a:r>
              <a:rPr lang="en-IN" sz="2800" b="1" dirty="0">
                <a:solidFill>
                  <a:schemeClr val="accent2">
                    <a:lumMod val="50000"/>
                  </a:schemeClr>
                </a:solidFill>
                <a:latin typeface="Bahnschrift" panose="020B0502040204020203" pitchFamily="34" charset="0"/>
              </a:rPr>
              <a:t>2</a:t>
            </a:r>
          </a:p>
        </p:txBody>
      </p:sp>
      <p:sp>
        <p:nvSpPr>
          <p:cNvPr id="7" name="TextBox 6">
            <a:extLst>
              <a:ext uri="{FF2B5EF4-FFF2-40B4-BE49-F238E27FC236}">
                <a16:creationId xmlns:a16="http://schemas.microsoft.com/office/drawing/2014/main" id="{9EF4E72F-7851-ED3D-66DE-013D3B0DF7E2}"/>
              </a:ext>
            </a:extLst>
          </p:cNvPr>
          <p:cNvSpPr txBox="1"/>
          <p:nvPr/>
        </p:nvSpPr>
        <p:spPr>
          <a:xfrm>
            <a:off x="5881375" y="5916584"/>
            <a:ext cx="6096000" cy="463268"/>
          </a:xfrm>
          <a:prstGeom prst="rect">
            <a:avLst/>
          </a:prstGeom>
          <a:noFill/>
        </p:spPr>
        <p:txBody>
          <a:bodyPr wrap="square">
            <a:spAutoFit/>
          </a:bodyPr>
          <a:lstStyle/>
          <a:p>
            <a:pPr algn="ctr">
              <a:lnSpc>
                <a:spcPct val="150000"/>
              </a:lnSpc>
              <a:spcAft>
                <a:spcPts val="800"/>
              </a:spcAft>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Figure: Social security and healthcare benefits</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p:txBody>
      </p:sp>
      <p:sp>
        <p:nvSpPr>
          <p:cNvPr id="9" name="TextBox 8">
            <a:extLst>
              <a:ext uri="{FF2B5EF4-FFF2-40B4-BE49-F238E27FC236}">
                <a16:creationId xmlns:a16="http://schemas.microsoft.com/office/drawing/2014/main" id="{354298C4-A33D-14CE-C585-C4D85F863C35}"/>
              </a:ext>
            </a:extLst>
          </p:cNvPr>
          <p:cNvSpPr txBox="1"/>
          <p:nvPr/>
        </p:nvSpPr>
        <p:spPr>
          <a:xfrm>
            <a:off x="-600364" y="6394732"/>
            <a:ext cx="6096000" cy="463268"/>
          </a:xfrm>
          <a:prstGeom prst="rect">
            <a:avLst/>
          </a:prstGeom>
          <a:noFill/>
        </p:spPr>
        <p:txBody>
          <a:bodyPr wrap="square">
            <a:spAutoFit/>
          </a:bodyPr>
          <a:lstStyle/>
          <a:p>
            <a:pPr algn="ctr">
              <a:lnSpc>
                <a:spcPct val="150000"/>
              </a:lnSpc>
              <a:spcAft>
                <a:spcPts val="800"/>
              </a:spcAft>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Figure: Types of Social Security</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p:txBody>
      </p:sp>
    </p:spTree>
    <p:extLst>
      <p:ext uri="{BB962C8B-B14F-4D97-AF65-F5344CB8AC3E}">
        <p14:creationId xmlns:p14="http://schemas.microsoft.com/office/powerpoint/2010/main" val="1458613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C3B0640-2619-FA3B-1BD9-CB8323772BE5}"/>
              </a:ext>
            </a:extLst>
          </p:cNvPr>
          <p:cNvPicPr>
            <a:picLocks noChangeAspect="1"/>
          </p:cNvPicPr>
          <p:nvPr/>
        </p:nvPicPr>
        <p:blipFill>
          <a:blip r:embed="rId2"/>
          <a:stretch>
            <a:fillRect/>
          </a:stretch>
        </p:blipFill>
        <p:spPr>
          <a:xfrm>
            <a:off x="2537916" y="1795234"/>
            <a:ext cx="7116168" cy="3267531"/>
          </a:xfrm>
          <a:prstGeom prst="rect">
            <a:avLst/>
          </a:prstGeom>
        </p:spPr>
      </p:pic>
    </p:spTree>
    <p:extLst>
      <p:ext uri="{BB962C8B-B14F-4D97-AF65-F5344CB8AC3E}">
        <p14:creationId xmlns:p14="http://schemas.microsoft.com/office/powerpoint/2010/main" val="2799965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31F1792-6139-7F35-2FC1-9E1BB6D7A910}"/>
              </a:ext>
            </a:extLst>
          </p:cNvPr>
          <p:cNvSpPr txBox="1"/>
          <p:nvPr/>
        </p:nvSpPr>
        <p:spPr>
          <a:xfrm>
            <a:off x="101600" y="594980"/>
            <a:ext cx="11573163" cy="5900461"/>
          </a:xfrm>
          <a:prstGeom prst="rect">
            <a:avLst/>
          </a:prstGeom>
          <a:noFill/>
        </p:spPr>
        <p:txBody>
          <a:bodyPr wrap="square">
            <a:spAutoFit/>
          </a:bodyPr>
          <a:lstStyle/>
          <a:p>
            <a:pPr marL="342900" indent="-342900" algn="just">
              <a:lnSpc>
                <a:spcPct val="200000"/>
              </a:lnSpc>
              <a:spcBef>
                <a:spcPts val="600"/>
              </a:spcBef>
              <a:spcAft>
                <a:spcPts val="600"/>
              </a:spcAft>
              <a:buFont typeface="Wingdings" panose="05000000000000000000" pitchFamily="2" charset="2"/>
              <a:buChar char="v"/>
            </a:pPr>
            <a:r>
              <a:rPr lang="en-IN" sz="16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Healthcare is both a service and an industry. As such it needs to be regulated so that the government’s requirements are properly enforced. </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marL="342900" indent="-342900" algn="just">
              <a:lnSpc>
                <a:spcPct val="200000"/>
              </a:lnSpc>
              <a:spcBef>
                <a:spcPts val="600"/>
              </a:spcBef>
              <a:spcAft>
                <a:spcPts val="600"/>
              </a:spcAft>
              <a:buFont typeface="Wingdings" panose="05000000000000000000" pitchFamily="2" charset="2"/>
              <a:buChar char="v"/>
            </a:pPr>
            <a:r>
              <a:rPr lang="en-IN" sz="16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Regulation is an important entity in healthcare and healthcare insurance. The role of regulatory bodies is to protect healthcare consumers from health risks, provide a safe working environment for healthcare professionals, and ensure that public health and welfare are served by health programs. Regulation works at all levels, and the regulatory standards are developed by government and private organizations as well.</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marL="342900" indent="-342900" algn="just">
              <a:lnSpc>
                <a:spcPct val="200000"/>
              </a:lnSpc>
              <a:spcBef>
                <a:spcPts val="600"/>
              </a:spcBef>
              <a:spcAft>
                <a:spcPts val="600"/>
              </a:spcAft>
              <a:buFont typeface="Wingdings" panose="05000000000000000000" pitchFamily="2" charset="2"/>
              <a:buChar char="v"/>
            </a:pPr>
            <a:r>
              <a:rPr lang="en-IN" sz="16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Regulations are necessary to standardize and supervise healthcare, ensuring that healthcare bodies and facilities comply with public health policies and that they provide safe care to all patients and visitors to the healthcare system.</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marL="342900" indent="-342900" algn="just">
              <a:lnSpc>
                <a:spcPct val="200000"/>
              </a:lnSpc>
              <a:spcBef>
                <a:spcPts val="600"/>
              </a:spcBef>
              <a:spcAft>
                <a:spcPts val="600"/>
              </a:spcAft>
              <a:buFont typeface="Wingdings" panose="05000000000000000000" pitchFamily="2" charset="2"/>
              <a:buChar char="v"/>
            </a:pPr>
            <a:r>
              <a:rPr lang="en-IN" sz="16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Regulatory agencies thus monitor individual and corporate healthcare practitioners and facilities; inform the government about changes in the way the healthcare industry operates; ensure higher safety standards; and attempt to improve healthcare quality and follow local, state, and federal guidelines.</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p:txBody>
      </p:sp>
    </p:spTree>
    <p:extLst>
      <p:ext uri="{BB962C8B-B14F-4D97-AF65-F5344CB8AC3E}">
        <p14:creationId xmlns:p14="http://schemas.microsoft.com/office/powerpoint/2010/main" val="3543506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D64997-AA57-36F9-2CD4-4E51224B809F}"/>
              </a:ext>
            </a:extLst>
          </p:cNvPr>
          <p:cNvSpPr txBox="1"/>
          <p:nvPr/>
        </p:nvSpPr>
        <p:spPr>
          <a:xfrm>
            <a:off x="120073" y="119423"/>
            <a:ext cx="11268364" cy="5490286"/>
          </a:xfrm>
          <a:prstGeom prst="rect">
            <a:avLst/>
          </a:prstGeom>
          <a:noFill/>
        </p:spPr>
        <p:txBody>
          <a:bodyPr wrap="square">
            <a:spAutoFit/>
          </a:bodyPr>
          <a:lstStyle/>
          <a:p>
            <a:pPr algn="ctr">
              <a:lnSpc>
                <a:spcPct val="150000"/>
              </a:lnSpc>
              <a:spcAft>
                <a:spcPts val="800"/>
              </a:spcAft>
            </a:pPr>
            <a:r>
              <a:rPr lang="en-IN" sz="2000" b="1" kern="100" dirty="0">
                <a:solidFill>
                  <a:srgbClr val="7030A0"/>
                </a:solidFill>
                <a:effectLst/>
                <a:latin typeface="Georgia" panose="02040502050405020303" pitchFamily="18" charset="0"/>
                <a:ea typeface="Calibri" panose="020F0502020204030204" pitchFamily="34" charset="0"/>
                <a:cs typeface="Vrinda" panose="020B0502040204020203" pitchFamily="34" charset="0"/>
              </a:rPr>
              <a:t>Social Security Benefits</a:t>
            </a:r>
            <a:endParaRPr lang="en-IN" sz="2000" kern="100" dirty="0">
              <a:solidFill>
                <a:srgbClr val="7030A0"/>
              </a:solidFill>
              <a:effectLst/>
              <a:latin typeface="Calibri" panose="020F0502020204030204" pitchFamily="34" charset="0"/>
              <a:ea typeface="Calibri" panose="020F0502020204030204" pitchFamily="34" charset="0"/>
              <a:cs typeface="Vrinda" panose="020B0502040204020203" pitchFamily="34" charset="0"/>
            </a:endParaRPr>
          </a:p>
          <a:p>
            <a:pPr marL="285750" indent="-285750" algn="just">
              <a:lnSpc>
                <a:spcPct val="150000"/>
              </a:lnSpc>
              <a:spcAft>
                <a:spcPts val="800"/>
              </a:spcAft>
              <a:buFont typeface="Wingdings" panose="05000000000000000000" pitchFamily="2" charset="2"/>
              <a:buChar char="q"/>
            </a:pPr>
            <a:r>
              <a:rPr lang="en-IN"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India’s social security system is composed of a number of schemes and programs spread throughout a variety of laws and regulations. Keep in mind, however, that the government-controlled social security system in India applies to only a small portion of the population.</a:t>
            </a:r>
            <a:endParaRPr lang="en-IN" kern="100" dirty="0">
              <a:effectLst/>
              <a:latin typeface="Calibri" panose="020F0502020204030204" pitchFamily="34" charset="0"/>
              <a:ea typeface="Calibri" panose="020F0502020204030204" pitchFamily="34" charset="0"/>
              <a:cs typeface="Vrinda" panose="020B0502040204020203" pitchFamily="34" charset="0"/>
            </a:endParaRPr>
          </a:p>
          <a:p>
            <a:pPr marL="285750" indent="-285750" algn="just">
              <a:lnSpc>
                <a:spcPct val="150000"/>
              </a:lnSpc>
              <a:spcAft>
                <a:spcPts val="800"/>
              </a:spcAft>
              <a:buFont typeface="Wingdings" panose="05000000000000000000" pitchFamily="2" charset="2"/>
              <a:buChar char="q"/>
            </a:pPr>
            <a:r>
              <a:rPr lang="en-IN"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Furthermore, the social security system in India includes not just an insurance payment of premiums into government funds (like in China), but also lump sum employer obligations.</a:t>
            </a:r>
            <a:endParaRPr lang="en-IN" kern="100" dirty="0">
              <a:effectLst/>
              <a:latin typeface="Calibri" panose="020F0502020204030204" pitchFamily="34" charset="0"/>
              <a:ea typeface="Calibri" panose="020F0502020204030204" pitchFamily="34" charset="0"/>
              <a:cs typeface="Vrinda" panose="020B0502040204020203" pitchFamily="34" charset="0"/>
            </a:endParaRPr>
          </a:p>
          <a:p>
            <a:pPr algn="just">
              <a:lnSpc>
                <a:spcPct val="150000"/>
              </a:lnSpc>
              <a:spcAft>
                <a:spcPts val="800"/>
              </a:spcAft>
            </a:pPr>
            <a:r>
              <a:rPr lang="en-IN"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Generally, India’s social security schemes cover the following types of social insurances:</a:t>
            </a:r>
            <a:endParaRPr lang="en-IN" kern="100" dirty="0">
              <a:effectLst/>
              <a:latin typeface="Calibri" panose="020F0502020204030204" pitchFamily="34" charset="0"/>
              <a:ea typeface="Calibri" panose="020F0502020204030204" pitchFamily="34" charset="0"/>
              <a:cs typeface="Vrinda" panose="020B0502040204020203" pitchFamily="34" charset="0"/>
            </a:endParaRPr>
          </a:p>
          <a:p>
            <a:pPr marL="342900" lvl="0" indent="-342900" algn="just">
              <a:lnSpc>
                <a:spcPct val="150000"/>
              </a:lnSpc>
              <a:buFont typeface="Wingdings" panose="05000000000000000000" pitchFamily="2" charset="2"/>
              <a:buChar char=""/>
            </a:pPr>
            <a:r>
              <a:rPr lang="en-IN"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Pension;</a:t>
            </a:r>
            <a:endParaRPr lang="en-IN" kern="100" dirty="0">
              <a:effectLst/>
              <a:latin typeface="Calibri" panose="020F0502020204030204" pitchFamily="34" charset="0"/>
              <a:ea typeface="Calibri" panose="020F0502020204030204" pitchFamily="34" charset="0"/>
              <a:cs typeface="Vrinda" panose="020B0502040204020203" pitchFamily="34" charset="0"/>
            </a:endParaRPr>
          </a:p>
          <a:p>
            <a:pPr marL="342900" lvl="0" indent="-342900" algn="just">
              <a:lnSpc>
                <a:spcPct val="150000"/>
              </a:lnSpc>
              <a:buFont typeface="Wingdings" panose="05000000000000000000" pitchFamily="2" charset="2"/>
              <a:buChar char=""/>
            </a:pPr>
            <a:r>
              <a:rPr lang="en-IN"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Health Insurance and Medical Benefit;</a:t>
            </a:r>
            <a:endParaRPr lang="en-IN" kern="100" dirty="0">
              <a:effectLst/>
              <a:latin typeface="Calibri" panose="020F0502020204030204" pitchFamily="34" charset="0"/>
              <a:ea typeface="Calibri" panose="020F0502020204030204" pitchFamily="34" charset="0"/>
              <a:cs typeface="Vrinda" panose="020B0502040204020203" pitchFamily="34" charset="0"/>
            </a:endParaRPr>
          </a:p>
          <a:p>
            <a:pPr marL="342900" lvl="0" indent="-342900" algn="just">
              <a:lnSpc>
                <a:spcPct val="150000"/>
              </a:lnSpc>
              <a:buFont typeface="Wingdings" panose="05000000000000000000" pitchFamily="2" charset="2"/>
              <a:buChar char=""/>
            </a:pPr>
            <a:r>
              <a:rPr lang="en-IN"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Disability Benefit;</a:t>
            </a:r>
            <a:endParaRPr lang="en-IN" kern="100" dirty="0">
              <a:effectLst/>
              <a:latin typeface="Calibri" panose="020F0502020204030204" pitchFamily="34" charset="0"/>
              <a:ea typeface="Calibri" panose="020F0502020204030204" pitchFamily="34" charset="0"/>
              <a:cs typeface="Vrinda" panose="020B0502040204020203" pitchFamily="34" charset="0"/>
            </a:endParaRPr>
          </a:p>
          <a:p>
            <a:pPr marL="342900" lvl="0" indent="-342900" algn="just">
              <a:lnSpc>
                <a:spcPct val="150000"/>
              </a:lnSpc>
              <a:buFont typeface="Wingdings" panose="05000000000000000000" pitchFamily="2" charset="2"/>
              <a:buChar char=""/>
            </a:pPr>
            <a:r>
              <a:rPr lang="en-IN"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Maternity Benefit; and</a:t>
            </a:r>
            <a:endParaRPr lang="en-IN" kern="100" dirty="0">
              <a:effectLst/>
              <a:latin typeface="Calibri" panose="020F0502020204030204" pitchFamily="34" charset="0"/>
              <a:ea typeface="Calibri" panose="020F0502020204030204" pitchFamily="34" charset="0"/>
              <a:cs typeface="Vrinda" panose="020B0502040204020203" pitchFamily="34" charset="0"/>
            </a:endParaRPr>
          </a:p>
          <a:p>
            <a:pPr marL="342900" lvl="0" indent="-342900" algn="just">
              <a:lnSpc>
                <a:spcPct val="150000"/>
              </a:lnSpc>
              <a:spcAft>
                <a:spcPts val="800"/>
              </a:spcAft>
              <a:buFont typeface="Wingdings" panose="05000000000000000000" pitchFamily="2" charset="2"/>
              <a:buChar char=""/>
            </a:pPr>
            <a:r>
              <a:rPr lang="en-IN"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Gratuity</a:t>
            </a:r>
            <a:endParaRPr lang="en-IN" kern="100" dirty="0">
              <a:effectLst/>
              <a:latin typeface="Calibri" panose="020F0502020204030204" pitchFamily="34" charset="0"/>
              <a:ea typeface="Calibri" panose="020F0502020204030204" pitchFamily="34" charset="0"/>
              <a:cs typeface="Vrinda" panose="020B0502040204020203" pitchFamily="34" charset="0"/>
            </a:endParaRPr>
          </a:p>
        </p:txBody>
      </p:sp>
    </p:spTree>
    <p:extLst>
      <p:ext uri="{BB962C8B-B14F-4D97-AF65-F5344CB8AC3E}">
        <p14:creationId xmlns:p14="http://schemas.microsoft.com/office/powerpoint/2010/main" val="2804312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1E4ED73-5A95-97B3-FC37-128967F80A97}"/>
              </a:ext>
            </a:extLst>
          </p:cNvPr>
          <p:cNvSpPr txBox="1"/>
          <p:nvPr/>
        </p:nvSpPr>
        <p:spPr>
          <a:xfrm>
            <a:off x="184727" y="230366"/>
            <a:ext cx="11628582" cy="5700600"/>
          </a:xfrm>
          <a:prstGeom prst="rect">
            <a:avLst/>
          </a:prstGeom>
          <a:noFill/>
        </p:spPr>
        <p:txBody>
          <a:bodyPr wrap="square">
            <a:spAutoFit/>
          </a:bodyPr>
          <a:lstStyle/>
          <a:p>
            <a:pPr algn="ctr">
              <a:lnSpc>
                <a:spcPct val="150000"/>
              </a:lnSpc>
              <a:spcAft>
                <a:spcPts val="800"/>
              </a:spcAft>
            </a:pPr>
            <a:r>
              <a:rPr lang="en-IN" sz="2000" b="1" kern="100" dirty="0">
                <a:solidFill>
                  <a:srgbClr val="7030A0"/>
                </a:solidFill>
                <a:effectLst/>
                <a:latin typeface="Georgia" panose="02040502050405020303" pitchFamily="18" charset="0"/>
                <a:ea typeface="Calibri" panose="020F0502020204030204" pitchFamily="34" charset="0"/>
                <a:cs typeface="Vrinda" panose="020B0502040204020203" pitchFamily="34" charset="0"/>
              </a:rPr>
              <a:t>The Code on Social Security, 2020</a:t>
            </a:r>
            <a:endParaRPr lang="en-IN" sz="2000" b="1" kern="100" dirty="0">
              <a:solidFill>
                <a:srgbClr val="7030A0"/>
              </a:solidFill>
              <a:effectLst/>
              <a:latin typeface="Calibri" panose="020F0502020204030204" pitchFamily="34" charset="0"/>
              <a:ea typeface="Calibri" panose="020F0502020204030204" pitchFamily="34" charset="0"/>
              <a:cs typeface="Vrinda" panose="020B0502040204020203" pitchFamily="34" charset="0"/>
            </a:endParaRPr>
          </a:p>
          <a:p>
            <a:pPr algn="just">
              <a:lnSpc>
                <a:spcPct val="150000"/>
              </a:lnSpc>
              <a:spcAft>
                <a:spcPts val="800"/>
              </a:spcAft>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Foreign companies should note that when The Code of Social Security, 2020 – one of the four new labor codes introduced by the Ministry of Labor and Employment – comes into force, it will subsume the following enactments:</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marL="342900" lvl="0" indent="-342900" algn="just">
              <a:lnSpc>
                <a:spcPct val="150000"/>
              </a:lnSpc>
              <a:buFont typeface="Symbol" panose="05050102010706020507" pitchFamily="18" charset="2"/>
              <a:buBlip>
                <a:blip r:embed="rId2"/>
              </a:buBlip>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The Employees’ Compensation Act, 1923;</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marL="342900" lvl="0" indent="-342900" algn="just">
              <a:lnSpc>
                <a:spcPct val="150000"/>
              </a:lnSpc>
              <a:buFont typeface="Symbol" panose="05050102010706020507" pitchFamily="18" charset="2"/>
              <a:buBlip>
                <a:blip r:embed="rId2"/>
              </a:buBlip>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The Employees’ State Insurance Act, 1948;</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marL="342900" lvl="0" indent="-342900" algn="just">
              <a:lnSpc>
                <a:spcPct val="150000"/>
              </a:lnSpc>
              <a:buFont typeface="Symbol" panose="05050102010706020507" pitchFamily="18" charset="2"/>
              <a:buBlip>
                <a:blip r:embed="rId2"/>
              </a:buBlip>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The Employees’ Provident Funds and Miscellaneous Provisions Act, 1952;</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marL="342900" lvl="0" indent="-342900" algn="just">
              <a:lnSpc>
                <a:spcPct val="150000"/>
              </a:lnSpc>
              <a:buFont typeface="Symbol" panose="05050102010706020507" pitchFamily="18" charset="2"/>
              <a:buBlip>
                <a:blip r:embed="rId2"/>
              </a:buBlip>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The Employment Exchanges (Compulsory Notification of Vacancies) Act, 1959;</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marL="342900" lvl="0" indent="-342900" algn="just">
              <a:lnSpc>
                <a:spcPct val="150000"/>
              </a:lnSpc>
              <a:buFont typeface="Symbol" panose="05050102010706020507" pitchFamily="18" charset="2"/>
              <a:buBlip>
                <a:blip r:embed="rId2"/>
              </a:buBlip>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The Maternity Benefit Act, 1961;</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marL="342900" lvl="0" indent="-342900" algn="just">
              <a:lnSpc>
                <a:spcPct val="150000"/>
              </a:lnSpc>
              <a:buFont typeface="Symbol" panose="05050102010706020507" pitchFamily="18" charset="2"/>
              <a:buBlip>
                <a:blip r:embed="rId2"/>
              </a:buBlip>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The Payment of Gratuity Act, 1972;</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marL="342900" lvl="0" indent="-342900" algn="just">
              <a:lnSpc>
                <a:spcPct val="150000"/>
              </a:lnSpc>
              <a:buFont typeface="Symbol" panose="05050102010706020507" pitchFamily="18" charset="2"/>
              <a:buBlip>
                <a:blip r:embed="rId2"/>
              </a:buBlip>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The Cine- Workers Welfare Fund Act, 1981;</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marL="342900" lvl="0" indent="-342900" algn="just">
              <a:lnSpc>
                <a:spcPct val="150000"/>
              </a:lnSpc>
              <a:buFont typeface="Symbol" panose="05050102010706020507" pitchFamily="18" charset="2"/>
              <a:buBlip>
                <a:blip r:embed="rId2"/>
              </a:buBlip>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The Building and Other Construction Workers Welfare Cess Act, 1996; and</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marL="342900" lvl="0" indent="-342900" algn="just">
              <a:lnSpc>
                <a:spcPct val="150000"/>
              </a:lnSpc>
              <a:spcAft>
                <a:spcPts val="800"/>
              </a:spcAft>
              <a:buFont typeface="Symbol" panose="05050102010706020507" pitchFamily="18" charset="2"/>
              <a:buBlip>
                <a:blip r:embed="rId2"/>
              </a:buBlip>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The Unorganised Workers’ Social Security Act, 2008</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p:txBody>
      </p:sp>
    </p:spTree>
    <p:extLst>
      <p:ext uri="{BB962C8B-B14F-4D97-AF65-F5344CB8AC3E}">
        <p14:creationId xmlns:p14="http://schemas.microsoft.com/office/powerpoint/2010/main" val="3630323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981D46-9434-C2EE-1C69-8433EDD8F3FC}"/>
              </a:ext>
            </a:extLst>
          </p:cNvPr>
          <p:cNvSpPr txBox="1"/>
          <p:nvPr/>
        </p:nvSpPr>
        <p:spPr>
          <a:xfrm>
            <a:off x="18472" y="240146"/>
            <a:ext cx="12173528" cy="4823436"/>
          </a:xfrm>
          <a:prstGeom prst="rect">
            <a:avLst/>
          </a:prstGeom>
          <a:noFill/>
        </p:spPr>
        <p:txBody>
          <a:bodyPr wrap="square">
            <a:spAutoFit/>
          </a:bodyPr>
          <a:lstStyle/>
          <a:p>
            <a:pPr algn="ctr">
              <a:lnSpc>
                <a:spcPct val="150000"/>
              </a:lnSpc>
              <a:spcAft>
                <a:spcPts val="800"/>
              </a:spcAft>
            </a:pPr>
            <a:r>
              <a:rPr lang="en-IN" sz="2000" b="1" kern="100" dirty="0">
                <a:solidFill>
                  <a:srgbClr val="7030A0"/>
                </a:solidFill>
                <a:effectLst/>
                <a:latin typeface="Georgia" panose="02040502050405020303" pitchFamily="18" charset="0"/>
                <a:ea typeface="Calibri" panose="020F0502020204030204" pitchFamily="34" charset="0"/>
                <a:cs typeface="Vrinda" panose="020B0502040204020203" pitchFamily="34" charset="0"/>
              </a:rPr>
              <a:t>Health Insurance and Medical Benefit</a:t>
            </a:r>
            <a:endParaRPr lang="en-IN" sz="2000" b="1" kern="100" dirty="0">
              <a:solidFill>
                <a:srgbClr val="7030A0"/>
              </a:solidFill>
              <a:effectLst/>
              <a:latin typeface="Calibri" panose="020F0502020204030204" pitchFamily="34" charset="0"/>
              <a:ea typeface="Calibri" panose="020F0502020204030204" pitchFamily="34" charset="0"/>
              <a:cs typeface="Vrinda" panose="020B0502040204020203" pitchFamily="34" charset="0"/>
            </a:endParaRPr>
          </a:p>
          <a:p>
            <a:pPr marL="285750" indent="-285750" algn="just">
              <a:lnSpc>
                <a:spcPct val="150000"/>
              </a:lnSpc>
              <a:spcAft>
                <a:spcPts val="800"/>
              </a:spcAft>
              <a:buFont typeface="Wingdings" panose="05000000000000000000" pitchFamily="2" charset="2"/>
              <a:buChar char="v"/>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India has a national health service, but this does not include free medical care for the whole population. The Employees’ State Insurance (ESI) Act, 1948 created a fund to provide medical care to employees and their families, as well as cash benefits during sickness and maternity, and monthly payments in case of death or disablement for those working in factories and establishments with 10 or more employees. (As on March 31, 2019, the total number of ESI beneficiaries was over 130 million, with coverage extending to over 120,00,000 factories and business establishments.)</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marL="285750" indent="-285750" algn="just">
              <a:lnSpc>
                <a:spcPct val="150000"/>
              </a:lnSpc>
              <a:spcAft>
                <a:spcPts val="800"/>
              </a:spcAft>
              <a:buFont typeface="Wingdings" panose="05000000000000000000" pitchFamily="2" charset="2"/>
              <a:buChar char="v"/>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The ESI scheme offers benefits to both the workers and their dependents in case of any unfortunate eventualities at work. Under the ESI Act, employees or workers employed at the above-mentioned categories earning wages up to INR 21,000 per month (up to INR 25,000 per month in case of person with disability) are entitled to this social security scheme.</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p:txBody>
      </p:sp>
    </p:spTree>
    <p:extLst>
      <p:ext uri="{BB962C8B-B14F-4D97-AF65-F5344CB8AC3E}">
        <p14:creationId xmlns:p14="http://schemas.microsoft.com/office/powerpoint/2010/main" val="3100475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BA32B7-3A08-C1D0-781F-92C627D9979F}"/>
              </a:ext>
            </a:extLst>
          </p:cNvPr>
          <p:cNvSpPr txBox="1"/>
          <p:nvPr/>
        </p:nvSpPr>
        <p:spPr>
          <a:xfrm>
            <a:off x="249382" y="152205"/>
            <a:ext cx="11794836" cy="504497"/>
          </a:xfrm>
          <a:prstGeom prst="rect">
            <a:avLst/>
          </a:prstGeom>
          <a:noFill/>
        </p:spPr>
        <p:txBody>
          <a:bodyPr wrap="square">
            <a:spAutoFit/>
          </a:bodyPr>
          <a:lstStyle/>
          <a:p>
            <a:pPr algn="ctr">
              <a:lnSpc>
                <a:spcPct val="150000"/>
              </a:lnSpc>
              <a:spcAft>
                <a:spcPts val="800"/>
              </a:spcAft>
            </a:pPr>
            <a:r>
              <a:rPr lang="en-IN" sz="2000" b="1" kern="100" dirty="0">
                <a:solidFill>
                  <a:srgbClr val="7030A0"/>
                </a:solidFill>
                <a:effectLst/>
                <a:latin typeface="Georgia" panose="02040502050405020303" pitchFamily="18" charset="0"/>
                <a:ea typeface="Calibri" panose="020F0502020204030204" pitchFamily="34" charset="0"/>
                <a:cs typeface="Vrinda" panose="020B0502040204020203" pitchFamily="34" charset="0"/>
              </a:rPr>
              <a:t>Disability Benefit</a:t>
            </a:r>
            <a:endParaRPr lang="en-IN" sz="2000" kern="100" dirty="0">
              <a:solidFill>
                <a:srgbClr val="7030A0"/>
              </a:solidFill>
              <a:effectLst/>
              <a:latin typeface="Calibri" panose="020F0502020204030204" pitchFamily="34" charset="0"/>
              <a:ea typeface="Calibri" panose="020F0502020204030204" pitchFamily="34" charset="0"/>
              <a:cs typeface="Vrinda" panose="020B0502040204020203" pitchFamily="34" charset="0"/>
            </a:endParaRPr>
          </a:p>
        </p:txBody>
      </p:sp>
      <p:sp>
        <p:nvSpPr>
          <p:cNvPr id="5" name="TextBox 4">
            <a:extLst>
              <a:ext uri="{FF2B5EF4-FFF2-40B4-BE49-F238E27FC236}">
                <a16:creationId xmlns:a16="http://schemas.microsoft.com/office/drawing/2014/main" id="{1898DB91-4160-B9B9-508C-2625D4A821D3}"/>
              </a:ext>
            </a:extLst>
          </p:cNvPr>
          <p:cNvSpPr txBox="1"/>
          <p:nvPr/>
        </p:nvSpPr>
        <p:spPr>
          <a:xfrm>
            <a:off x="198582" y="771470"/>
            <a:ext cx="11794836" cy="4510530"/>
          </a:xfrm>
          <a:prstGeom prst="rect">
            <a:avLst/>
          </a:prstGeom>
          <a:noFill/>
        </p:spPr>
        <p:txBody>
          <a:bodyPr wrap="square">
            <a:spAutoFit/>
          </a:bodyPr>
          <a:lstStyle/>
          <a:p>
            <a:pPr marL="285750" indent="-285750" algn="just">
              <a:lnSpc>
                <a:spcPct val="150000"/>
              </a:lnSpc>
              <a:spcBef>
                <a:spcPts val="600"/>
              </a:spcBef>
              <a:spcAft>
                <a:spcPts val="600"/>
              </a:spcAft>
              <a:buFont typeface="Wingdings" panose="05000000000000000000" pitchFamily="2" charset="2"/>
              <a:buChar char="q"/>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The Employee’s Compensation Act, 1923, formerly known as the ‘Workmen’s Compensation Act, 1923’, requires the employer to pay compensation to employees or their families in cases of employment related injuries that result in death or disability.</a:t>
            </a:r>
            <a:endParaRPr lang="en-IN" sz="1600" kern="100" dirty="0">
              <a:effectLst/>
              <a:latin typeface="Georgia" panose="02040502050405020303" pitchFamily="18" charset="0"/>
              <a:ea typeface="Calibri" panose="020F0502020204030204" pitchFamily="34" charset="0"/>
              <a:cs typeface="Vrinda" panose="020B0502040204020203" pitchFamily="34" charset="0"/>
            </a:endParaRPr>
          </a:p>
          <a:p>
            <a:pPr marL="285750" indent="-285750" algn="just">
              <a:lnSpc>
                <a:spcPct val="150000"/>
              </a:lnSpc>
              <a:spcBef>
                <a:spcPts val="600"/>
              </a:spcBef>
              <a:spcAft>
                <a:spcPts val="600"/>
              </a:spcAft>
              <a:buFont typeface="Wingdings" panose="05000000000000000000" pitchFamily="2" charset="2"/>
              <a:buChar char="q"/>
            </a:pPr>
            <a:r>
              <a:rPr lang="en-IN" sz="18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In addition, workers employed in certain types of occupations are exposed to the risk of contracting certain diseases, which are peculiar and inherent to those occupations. </a:t>
            </a:r>
          </a:p>
          <a:p>
            <a:pPr marL="285750" indent="-285750" algn="just">
              <a:lnSpc>
                <a:spcPct val="150000"/>
              </a:lnSpc>
              <a:spcBef>
                <a:spcPts val="600"/>
              </a:spcBef>
              <a:spcAft>
                <a:spcPts val="600"/>
              </a:spcAft>
              <a:buFont typeface="Wingdings" panose="05000000000000000000" pitchFamily="2" charset="2"/>
              <a:buChar char="q"/>
            </a:pPr>
            <a:r>
              <a:rPr lang="en-IN" sz="18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A worker contracting an occupational disease is deemed to have suffered an accident out of and in the course of employment, and the employer is liable to pay compensation for the same. Injuries resulting in permanent total and partial disablement are listed in parts I and II of Schedule I of the Employee’s Compensation Act, while occupational diseases have been defined in parts A, B, and C of Schedule III of the Employee’s Compensation Act. </a:t>
            </a:r>
            <a:endParaRPr lang="en-IN" dirty="0"/>
          </a:p>
        </p:txBody>
      </p:sp>
    </p:spTree>
    <p:extLst>
      <p:ext uri="{BB962C8B-B14F-4D97-AF65-F5344CB8AC3E}">
        <p14:creationId xmlns:p14="http://schemas.microsoft.com/office/powerpoint/2010/main" val="3706222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5BB7A4-AC1C-9653-6BCC-5D692C4CB570}"/>
              </a:ext>
            </a:extLst>
          </p:cNvPr>
          <p:cNvSpPr txBox="1"/>
          <p:nvPr/>
        </p:nvSpPr>
        <p:spPr>
          <a:xfrm>
            <a:off x="175490" y="706071"/>
            <a:ext cx="11841019" cy="4613122"/>
          </a:xfrm>
          <a:prstGeom prst="rect">
            <a:avLst/>
          </a:prstGeom>
          <a:noFill/>
        </p:spPr>
        <p:txBody>
          <a:bodyPr wrap="square">
            <a:spAutoFit/>
          </a:bodyPr>
          <a:lstStyle/>
          <a:p>
            <a:pPr marL="285750" indent="-285750" algn="just">
              <a:lnSpc>
                <a:spcPct val="150000"/>
              </a:lnSpc>
              <a:spcAft>
                <a:spcPts val="800"/>
              </a:spcAft>
              <a:buFont typeface="Wingdings" panose="05000000000000000000" pitchFamily="2" charset="2"/>
              <a:buChar char="q"/>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The Maternity Benefit (Amendment) Act, 2017 came into force on April 1, 2017, and increases some of the key benefits mandated under the previous Maternity Benefit Act of 1961. </a:t>
            </a:r>
          </a:p>
          <a:p>
            <a:pPr marL="285750" indent="-285750" algn="just">
              <a:lnSpc>
                <a:spcPct val="150000"/>
              </a:lnSpc>
              <a:spcAft>
                <a:spcPts val="800"/>
              </a:spcAft>
              <a:buFont typeface="Wingdings" panose="05000000000000000000" pitchFamily="2" charset="2"/>
              <a:buChar char="q"/>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The amended law provides women in the organized sector with paid maternity leave of 26 weeks, up from 12 weeks, for the first two children. </a:t>
            </a:r>
          </a:p>
          <a:p>
            <a:pPr marL="285750" indent="-285750" algn="just">
              <a:lnSpc>
                <a:spcPct val="150000"/>
              </a:lnSpc>
              <a:spcAft>
                <a:spcPts val="800"/>
              </a:spcAft>
              <a:buFont typeface="Wingdings" panose="05000000000000000000" pitchFamily="2" charset="2"/>
              <a:buChar char="q"/>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For the third child, the maternity leave entitled will be 12 weeks. India now has the third most maternity leave in the world, following Canada (50 weeks) and Norway (44 weeks). </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marL="285750" indent="-285750" algn="just">
              <a:lnSpc>
                <a:spcPct val="150000"/>
              </a:lnSpc>
              <a:spcAft>
                <a:spcPts val="800"/>
              </a:spcAft>
              <a:buFont typeface="Wingdings" panose="05000000000000000000" pitchFamily="2" charset="2"/>
              <a:buChar char="q"/>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The Act also secures 12 weeks of maternity leave for mothers adopting a child below the age of three months as well as to commissioning mothers (biological mothers) who opt for surrogacy. </a:t>
            </a:r>
          </a:p>
          <a:p>
            <a:pPr marL="285750" indent="-285750" algn="just">
              <a:lnSpc>
                <a:spcPct val="150000"/>
              </a:lnSpc>
              <a:spcAft>
                <a:spcPts val="800"/>
              </a:spcAft>
              <a:buFont typeface="Wingdings" panose="05000000000000000000" pitchFamily="2" charset="2"/>
              <a:buChar char="q"/>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The 12-week period in these cases will be calculated from the date the child is handed over to the adoptive or commissioning mother.</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p:txBody>
      </p:sp>
      <p:sp>
        <p:nvSpPr>
          <p:cNvPr id="5" name="TextBox 4">
            <a:extLst>
              <a:ext uri="{FF2B5EF4-FFF2-40B4-BE49-F238E27FC236}">
                <a16:creationId xmlns:a16="http://schemas.microsoft.com/office/drawing/2014/main" id="{6E062DCA-BDBF-6760-DB20-F78B44D55A15}"/>
              </a:ext>
            </a:extLst>
          </p:cNvPr>
          <p:cNvSpPr txBox="1"/>
          <p:nvPr/>
        </p:nvSpPr>
        <p:spPr>
          <a:xfrm>
            <a:off x="4165600" y="160912"/>
            <a:ext cx="6096000" cy="504497"/>
          </a:xfrm>
          <a:prstGeom prst="rect">
            <a:avLst/>
          </a:prstGeom>
          <a:noFill/>
        </p:spPr>
        <p:txBody>
          <a:bodyPr wrap="square">
            <a:spAutoFit/>
          </a:bodyPr>
          <a:lstStyle/>
          <a:p>
            <a:pPr algn="just">
              <a:lnSpc>
                <a:spcPct val="150000"/>
              </a:lnSpc>
              <a:spcAft>
                <a:spcPts val="800"/>
              </a:spcAft>
            </a:pPr>
            <a:r>
              <a:rPr lang="en-IN" sz="2000" b="1" kern="100" dirty="0">
                <a:solidFill>
                  <a:srgbClr val="7030A0"/>
                </a:solidFill>
                <a:effectLst/>
                <a:latin typeface="Georgia" panose="02040502050405020303" pitchFamily="18" charset="0"/>
                <a:ea typeface="Calibri" panose="020F0502020204030204" pitchFamily="34" charset="0"/>
                <a:cs typeface="Vrinda" panose="020B0502040204020203" pitchFamily="34" charset="0"/>
              </a:rPr>
              <a:t>Maternity Benefit</a:t>
            </a:r>
            <a:endParaRPr lang="en-IN" sz="2000" kern="100" dirty="0">
              <a:solidFill>
                <a:srgbClr val="7030A0"/>
              </a:solidFill>
              <a:effectLst/>
              <a:latin typeface="Calibri" panose="020F0502020204030204" pitchFamily="34" charset="0"/>
              <a:ea typeface="Calibri" panose="020F0502020204030204" pitchFamily="34" charset="0"/>
              <a:cs typeface="Vrinda" panose="020B0502040204020203" pitchFamily="34" charset="0"/>
            </a:endParaRPr>
          </a:p>
        </p:txBody>
      </p:sp>
    </p:spTree>
    <p:extLst>
      <p:ext uri="{BB962C8B-B14F-4D97-AF65-F5344CB8AC3E}">
        <p14:creationId xmlns:p14="http://schemas.microsoft.com/office/powerpoint/2010/main" val="3428479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8F651A-1F67-9961-2E1F-2E2F2B0268A9}"/>
              </a:ext>
            </a:extLst>
          </p:cNvPr>
          <p:cNvSpPr txBox="1"/>
          <p:nvPr/>
        </p:nvSpPr>
        <p:spPr>
          <a:xfrm>
            <a:off x="2299853" y="82472"/>
            <a:ext cx="8405091" cy="504497"/>
          </a:xfrm>
          <a:prstGeom prst="rect">
            <a:avLst/>
          </a:prstGeom>
          <a:noFill/>
        </p:spPr>
        <p:txBody>
          <a:bodyPr wrap="square">
            <a:spAutoFit/>
          </a:bodyPr>
          <a:lstStyle/>
          <a:p>
            <a:pPr algn="ctr">
              <a:lnSpc>
                <a:spcPct val="150000"/>
              </a:lnSpc>
              <a:spcAft>
                <a:spcPts val="800"/>
              </a:spcAft>
            </a:pPr>
            <a:r>
              <a:rPr lang="en-IN" sz="2000" b="1" kern="100" dirty="0">
                <a:solidFill>
                  <a:srgbClr val="7030A0"/>
                </a:solidFill>
                <a:effectLst/>
                <a:latin typeface="Georgia" panose="02040502050405020303" pitchFamily="18" charset="0"/>
                <a:ea typeface="Calibri" panose="020F0502020204030204" pitchFamily="34" charset="0"/>
                <a:cs typeface="Vrinda" panose="020B0502040204020203" pitchFamily="34" charset="0"/>
              </a:rPr>
              <a:t>Changes expected under The Code on Social Security, 2020</a:t>
            </a:r>
            <a:endParaRPr lang="en-IN" sz="2000" kern="100" dirty="0">
              <a:solidFill>
                <a:srgbClr val="7030A0"/>
              </a:solidFill>
              <a:effectLst/>
              <a:latin typeface="Calibri" panose="020F0502020204030204" pitchFamily="34" charset="0"/>
              <a:ea typeface="Calibri" panose="020F0502020204030204" pitchFamily="34" charset="0"/>
              <a:cs typeface="Vrinda" panose="020B0502040204020203" pitchFamily="34" charset="0"/>
            </a:endParaRPr>
          </a:p>
        </p:txBody>
      </p:sp>
      <p:sp>
        <p:nvSpPr>
          <p:cNvPr id="5" name="TextBox 4">
            <a:extLst>
              <a:ext uri="{FF2B5EF4-FFF2-40B4-BE49-F238E27FC236}">
                <a16:creationId xmlns:a16="http://schemas.microsoft.com/office/drawing/2014/main" id="{CCEC7979-9F0C-CF38-BA71-3DA8A7F3A946}"/>
              </a:ext>
            </a:extLst>
          </p:cNvPr>
          <p:cNvSpPr txBox="1"/>
          <p:nvPr/>
        </p:nvSpPr>
        <p:spPr>
          <a:xfrm>
            <a:off x="235527" y="742638"/>
            <a:ext cx="11720946" cy="4198906"/>
          </a:xfrm>
          <a:prstGeom prst="rect">
            <a:avLst/>
          </a:prstGeom>
          <a:noFill/>
        </p:spPr>
        <p:txBody>
          <a:bodyPr wrap="square">
            <a:spAutoFit/>
          </a:bodyPr>
          <a:lstStyle/>
          <a:p>
            <a:pPr marL="285750" indent="-285750" algn="just">
              <a:lnSpc>
                <a:spcPct val="200000"/>
              </a:lnSpc>
              <a:spcBef>
                <a:spcPts val="600"/>
              </a:spcBef>
              <a:spcAft>
                <a:spcPts val="600"/>
              </a:spcAft>
              <a:buFont typeface="Wingdings" panose="05000000000000000000" pitchFamily="2" charset="2"/>
              <a:buChar char="q"/>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Inspector cum facilitators will be hired for the purpose of ensuring the rules of the Act are being upheld. They will be able to get information from employers about their female employees, regarding the kind of work they do and the wages they are paid, as well as enquire about any complaints they may have.</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marL="285750" indent="-285750" algn="just">
              <a:lnSpc>
                <a:spcPct val="200000"/>
              </a:lnSpc>
              <a:spcBef>
                <a:spcPts val="600"/>
              </a:spcBef>
              <a:spcAft>
                <a:spcPts val="600"/>
              </a:spcAft>
              <a:buFont typeface="Wingdings" panose="05000000000000000000" pitchFamily="2" charset="2"/>
              <a:buChar char="q"/>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Inspector cum facilitators will allow offending employers a period of time to begin complying with the rules of the Act by way of a written statement. If they do so, no action will be taken against them.</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marL="285750" indent="-285750" algn="just">
              <a:lnSpc>
                <a:spcPct val="200000"/>
              </a:lnSpc>
              <a:spcBef>
                <a:spcPts val="600"/>
              </a:spcBef>
              <a:spcAft>
                <a:spcPts val="600"/>
              </a:spcAft>
              <a:buFont typeface="Wingdings" panose="05000000000000000000" pitchFamily="2" charset="2"/>
              <a:buChar char="q"/>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It will be ensured that female employees who work in the unorganized sector are able to establish their identities via their Aadhaar number.</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p:txBody>
      </p:sp>
    </p:spTree>
    <p:extLst>
      <p:ext uri="{BB962C8B-B14F-4D97-AF65-F5344CB8AC3E}">
        <p14:creationId xmlns:p14="http://schemas.microsoft.com/office/powerpoint/2010/main" val="4211984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D2A6D7-6BF6-847A-E1CF-7F8E1965366A}"/>
              </a:ext>
            </a:extLst>
          </p:cNvPr>
          <p:cNvSpPr txBox="1"/>
          <p:nvPr/>
        </p:nvSpPr>
        <p:spPr>
          <a:xfrm>
            <a:off x="2687781" y="100944"/>
            <a:ext cx="7084291" cy="504497"/>
          </a:xfrm>
          <a:prstGeom prst="rect">
            <a:avLst/>
          </a:prstGeom>
          <a:noFill/>
        </p:spPr>
        <p:txBody>
          <a:bodyPr wrap="square">
            <a:spAutoFit/>
          </a:bodyPr>
          <a:lstStyle/>
          <a:p>
            <a:pPr algn="just">
              <a:lnSpc>
                <a:spcPct val="150000"/>
              </a:lnSpc>
              <a:spcAft>
                <a:spcPts val="800"/>
              </a:spcAft>
            </a:pPr>
            <a:r>
              <a:rPr lang="en-IN" sz="2000" b="1" kern="100" dirty="0">
                <a:solidFill>
                  <a:srgbClr val="7030A0"/>
                </a:solidFill>
                <a:effectLst/>
                <a:latin typeface="Georgia" panose="02040502050405020303" pitchFamily="18" charset="0"/>
                <a:ea typeface="Calibri" panose="020F0502020204030204" pitchFamily="34" charset="0"/>
                <a:cs typeface="Vrinda" panose="020B0502040204020203" pitchFamily="34" charset="0"/>
              </a:rPr>
              <a:t>Strategies for maximizing PIA and Medicare benefits</a:t>
            </a:r>
            <a:endParaRPr lang="en-IN" sz="2000" kern="100" dirty="0">
              <a:solidFill>
                <a:srgbClr val="7030A0"/>
              </a:solidFill>
              <a:effectLst/>
              <a:latin typeface="Calibri" panose="020F0502020204030204" pitchFamily="34" charset="0"/>
              <a:ea typeface="Calibri" panose="020F0502020204030204" pitchFamily="34" charset="0"/>
              <a:cs typeface="Vrinda" panose="020B0502040204020203" pitchFamily="34" charset="0"/>
            </a:endParaRPr>
          </a:p>
        </p:txBody>
      </p:sp>
      <p:sp>
        <p:nvSpPr>
          <p:cNvPr id="5" name="TextBox 4">
            <a:extLst>
              <a:ext uri="{FF2B5EF4-FFF2-40B4-BE49-F238E27FC236}">
                <a16:creationId xmlns:a16="http://schemas.microsoft.com/office/drawing/2014/main" id="{AF405553-E2A4-0F5F-B95B-E19866C1FB24}"/>
              </a:ext>
            </a:extLst>
          </p:cNvPr>
          <p:cNvSpPr txBox="1"/>
          <p:nvPr/>
        </p:nvSpPr>
        <p:spPr>
          <a:xfrm>
            <a:off x="258618" y="765234"/>
            <a:ext cx="11674764" cy="4906792"/>
          </a:xfrm>
          <a:prstGeom prst="rect">
            <a:avLst/>
          </a:prstGeom>
          <a:noFill/>
        </p:spPr>
        <p:txBody>
          <a:bodyPr wrap="square">
            <a:spAutoFit/>
          </a:bodyPr>
          <a:lstStyle/>
          <a:p>
            <a:pPr algn="just">
              <a:lnSpc>
                <a:spcPct val="200000"/>
              </a:lnSpc>
              <a:spcBef>
                <a:spcPts val="600"/>
              </a:spcBef>
              <a:spcAft>
                <a:spcPts val="600"/>
              </a:spcAft>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1. Working with a financial advisor or retirement planner to develop a comprehensive retirement plan that takes into account your unique needs and goals.</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algn="just">
              <a:lnSpc>
                <a:spcPct val="200000"/>
              </a:lnSpc>
              <a:spcBef>
                <a:spcPts val="600"/>
              </a:spcBef>
              <a:spcAft>
                <a:spcPts val="600"/>
              </a:spcAft>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2. Staying up-to-date on changes to social Security and medicare policies, as well as any other relevant legislation that could affect your benefits.</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algn="just">
              <a:lnSpc>
                <a:spcPct val="200000"/>
              </a:lnSpc>
              <a:spcBef>
                <a:spcPts val="600"/>
              </a:spcBef>
              <a:spcAft>
                <a:spcPts val="600"/>
              </a:spcAft>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3. Taking advantage of programs and resources designed to help retirees with healthcare costs, such as the Medicare Savings Programs and Extra Help.</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a:p>
            <a:pPr algn="just">
              <a:lnSpc>
                <a:spcPct val="200000"/>
              </a:lnSpc>
              <a:spcBef>
                <a:spcPts val="600"/>
              </a:spcBef>
              <a:spcAft>
                <a:spcPts val="600"/>
              </a:spcAft>
            </a:pPr>
            <a:r>
              <a:rPr lang="en-IN" sz="1800" kern="100" dirty="0">
                <a:solidFill>
                  <a:srgbClr val="0D0D0D"/>
                </a:solidFill>
                <a:effectLst/>
                <a:latin typeface="Georgia" panose="02040502050405020303" pitchFamily="18" charset="0"/>
                <a:ea typeface="Calibri" panose="020F0502020204030204" pitchFamily="34" charset="0"/>
                <a:cs typeface="Vrinda" panose="020B0502040204020203" pitchFamily="34" charset="0"/>
              </a:rPr>
              <a:t>4. Exploring alternative sources of income, such as part-time work or rental properties, to supplement your retirement savings and increase your overall financial security.</a:t>
            </a:r>
            <a:endParaRPr lang="en-IN" sz="1600" kern="100" dirty="0">
              <a:effectLst/>
              <a:latin typeface="Calibri" panose="020F0502020204030204" pitchFamily="34" charset="0"/>
              <a:ea typeface="Calibri" panose="020F0502020204030204" pitchFamily="34" charset="0"/>
              <a:cs typeface="Vrinda" panose="020B0502040204020203" pitchFamily="34" charset="0"/>
            </a:endParaRPr>
          </a:p>
        </p:txBody>
      </p:sp>
    </p:spTree>
    <p:extLst>
      <p:ext uri="{BB962C8B-B14F-4D97-AF65-F5344CB8AC3E}">
        <p14:creationId xmlns:p14="http://schemas.microsoft.com/office/powerpoint/2010/main" val="2473805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1172</Words>
  <Application>Microsoft Office PowerPoint</Application>
  <PresentationFormat>Widescreen</PresentationFormat>
  <Paragraphs>50</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Bahnschrift</vt:lpstr>
      <vt:lpstr>Calibri</vt:lpstr>
      <vt:lpstr>Calibri Light</vt:lpstr>
      <vt:lpstr>Georgia</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Souradip Basu</dc:creator>
  <cp:lastModifiedBy>Souradip Basu</cp:lastModifiedBy>
  <cp:revision>5</cp:revision>
  <dcterms:created xsi:type="dcterms:W3CDTF">2024-06-08T16:19:16Z</dcterms:created>
  <dcterms:modified xsi:type="dcterms:W3CDTF">2024-06-08T17:18:35Z</dcterms:modified>
</cp:coreProperties>
</file>